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82" r:id="rId2"/>
    <p:sldId id="258" r:id="rId3"/>
    <p:sldId id="272" r:id="rId4"/>
    <p:sldId id="273" r:id="rId5"/>
    <p:sldId id="270" r:id="rId6"/>
    <p:sldId id="260" r:id="rId7"/>
    <p:sldId id="283" r:id="rId8"/>
    <p:sldId id="274" r:id="rId9"/>
    <p:sldId id="277" r:id="rId10"/>
    <p:sldId id="264" r:id="rId11"/>
    <p:sldId id="281" r:id="rId12"/>
    <p:sldId id="284" r:id="rId13"/>
    <p:sldId id="263" r:id="rId14"/>
    <p:sldId id="278" r:id="rId15"/>
    <p:sldId id="279" r:id="rId16"/>
    <p:sldId id="280"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A2550A-9EE8-4063-B642-1A288EC33AE2}" type="doc">
      <dgm:prSet loTypeId="urn:microsoft.com/office/officeart/2005/8/layout/pyramid2" loCatId="pyramid" qsTypeId="urn:microsoft.com/office/officeart/2005/8/quickstyle/simple1" qsCatId="simple" csTypeId="urn:microsoft.com/office/officeart/2005/8/colors/accent0_3" csCatId="mainScheme" phldr="1"/>
      <dgm:spPr/>
    </dgm:pt>
    <dgm:pt modelId="{60357135-2EF9-4A07-BBD7-80F7B230689F}">
      <dgm:prSet phldrT="[Text]"/>
      <dgm:spPr/>
      <dgm:t>
        <a:bodyPr/>
        <a:lstStyle/>
        <a:p>
          <a:r>
            <a:rPr lang="en-US" dirty="0"/>
            <a:t>CREATING KEYS</a:t>
          </a:r>
        </a:p>
      </dgm:t>
    </dgm:pt>
    <dgm:pt modelId="{662DEE18-F629-4494-845E-EBFC7AA179FD}" type="parTrans" cxnId="{0CEBCD32-D345-4293-9BD5-AEE0CAAA663C}">
      <dgm:prSet/>
      <dgm:spPr/>
      <dgm:t>
        <a:bodyPr/>
        <a:lstStyle/>
        <a:p>
          <a:endParaRPr lang="en-US"/>
        </a:p>
      </dgm:t>
    </dgm:pt>
    <dgm:pt modelId="{1CAC04D1-532E-4014-85F6-7B48BC4A7119}" type="sibTrans" cxnId="{0CEBCD32-D345-4293-9BD5-AEE0CAAA663C}">
      <dgm:prSet/>
      <dgm:spPr/>
      <dgm:t>
        <a:bodyPr/>
        <a:lstStyle/>
        <a:p>
          <a:endParaRPr lang="en-US"/>
        </a:p>
      </dgm:t>
    </dgm:pt>
    <dgm:pt modelId="{B83800ED-76DD-42BF-8016-03119592A363}">
      <dgm:prSet phldrT="[Text]"/>
      <dgm:spPr/>
      <dgm:t>
        <a:bodyPr/>
        <a:lstStyle/>
        <a:p>
          <a:r>
            <a:rPr lang="en-US" dirty="0"/>
            <a:t>ENCRYPTING MESSAGES</a:t>
          </a:r>
        </a:p>
        <a:p>
          <a:endParaRPr lang="en-US" dirty="0"/>
        </a:p>
      </dgm:t>
    </dgm:pt>
    <dgm:pt modelId="{064FD16E-2ECB-49DD-8C6C-D8ABF8153882}" type="parTrans" cxnId="{0E6E3DE4-557A-42B8-8FA7-23B52C3741AA}">
      <dgm:prSet/>
      <dgm:spPr/>
      <dgm:t>
        <a:bodyPr/>
        <a:lstStyle/>
        <a:p>
          <a:endParaRPr lang="en-US"/>
        </a:p>
      </dgm:t>
    </dgm:pt>
    <dgm:pt modelId="{9B79D69C-F113-47B6-8238-5E0A6291339E}" type="sibTrans" cxnId="{0E6E3DE4-557A-42B8-8FA7-23B52C3741AA}">
      <dgm:prSet/>
      <dgm:spPr/>
      <dgm:t>
        <a:bodyPr/>
        <a:lstStyle/>
        <a:p>
          <a:endParaRPr lang="en-US"/>
        </a:p>
      </dgm:t>
    </dgm:pt>
    <dgm:pt modelId="{BC2DF37B-3AA9-4136-957E-F611B8BE0D86}">
      <dgm:prSet phldrT="[Text]"/>
      <dgm:spPr/>
      <dgm:t>
        <a:bodyPr/>
        <a:lstStyle/>
        <a:p>
          <a:r>
            <a:rPr lang="en-US" dirty="0"/>
            <a:t>DECRYPTING MESSAGES </a:t>
          </a:r>
        </a:p>
      </dgm:t>
    </dgm:pt>
    <dgm:pt modelId="{6DA09E66-7A5C-49CE-B9BA-4E4A3F03B58A}" type="parTrans" cxnId="{BE4A41F7-69A1-41A2-BE36-B008CAEC3DF5}">
      <dgm:prSet/>
      <dgm:spPr/>
      <dgm:t>
        <a:bodyPr/>
        <a:lstStyle/>
        <a:p>
          <a:endParaRPr lang="en-US"/>
        </a:p>
      </dgm:t>
    </dgm:pt>
    <dgm:pt modelId="{C947F773-896A-4D93-B38E-405C8C9D5D69}" type="sibTrans" cxnId="{BE4A41F7-69A1-41A2-BE36-B008CAEC3DF5}">
      <dgm:prSet/>
      <dgm:spPr/>
      <dgm:t>
        <a:bodyPr/>
        <a:lstStyle/>
        <a:p>
          <a:endParaRPr lang="en-US"/>
        </a:p>
      </dgm:t>
    </dgm:pt>
    <dgm:pt modelId="{71493F6B-CC36-4100-A95F-3EBF2111A70E}" type="pres">
      <dgm:prSet presAssocID="{D7A2550A-9EE8-4063-B642-1A288EC33AE2}" presName="compositeShape" presStyleCnt="0">
        <dgm:presLayoutVars>
          <dgm:dir/>
          <dgm:resizeHandles/>
        </dgm:presLayoutVars>
      </dgm:prSet>
      <dgm:spPr/>
    </dgm:pt>
    <dgm:pt modelId="{114FB911-9F52-47F5-B62D-52A7C782D5D7}" type="pres">
      <dgm:prSet presAssocID="{D7A2550A-9EE8-4063-B642-1A288EC33AE2}" presName="pyramid" presStyleLbl="node1" presStyleIdx="0" presStyleCnt="1"/>
      <dgm:spPr/>
    </dgm:pt>
    <dgm:pt modelId="{84111B80-DD1F-4234-B9F4-73F364E19C8D}" type="pres">
      <dgm:prSet presAssocID="{D7A2550A-9EE8-4063-B642-1A288EC33AE2}" presName="theList" presStyleCnt="0"/>
      <dgm:spPr/>
    </dgm:pt>
    <dgm:pt modelId="{2B3DAA0A-220E-40ED-A6B4-01509BF4F044}" type="pres">
      <dgm:prSet presAssocID="{60357135-2EF9-4A07-BBD7-80F7B230689F}" presName="aNode" presStyleLbl="fgAcc1" presStyleIdx="0" presStyleCnt="3">
        <dgm:presLayoutVars>
          <dgm:bulletEnabled val="1"/>
        </dgm:presLayoutVars>
      </dgm:prSet>
      <dgm:spPr/>
    </dgm:pt>
    <dgm:pt modelId="{D4D0DD32-486F-439D-BAB7-9423554407EA}" type="pres">
      <dgm:prSet presAssocID="{60357135-2EF9-4A07-BBD7-80F7B230689F}" presName="aSpace" presStyleCnt="0"/>
      <dgm:spPr/>
    </dgm:pt>
    <dgm:pt modelId="{3ED425D8-26C4-41BA-ADBF-F79B8CB79735}" type="pres">
      <dgm:prSet presAssocID="{B83800ED-76DD-42BF-8016-03119592A363}" presName="aNode" presStyleLbl="fgAcc1" presStyleIdx="1" presStyleCnt="3">
        <dgm:presLayoutVars>
          <dgm:bulletEnabled val="1"/>
        </dgm:presLayoutVars>
      </dgm:prSet>
      <dgm:spPr/>
    </dgm:pt>
    <dgm:pt modelId="{25C613D5-0994-403E-94FA-E5062034D165}" type="pres">
      <dgm:prSet presAssocID="{B83800ED-76DD-42BF-8016-03119592A363}" presName="aSpace" presStyleCnt="0"/>
      <dgm:spPr/>
    </dgm:pt>
    <dgm:pt modelId="{98A35631-F078-4633-AC47-6758783687A8}" type="pres">
      <dgm:prSet presAssocID="{BC2DF37B-3AA9-4136-957E-F611B8BE0D86}" presName="aNode" presStyleLbl="fgAcc1" presStyleIdx="2" presStyleCnt="3">
        <dgm:presLayoutVars>
          <dgm:bulletEnabled val="1"/>
        </dgm:presLayoutVars>
      </dgm:prSet>
      <dgm:spPr/>
    </dgm:pt>
    <dgm:pt modelId="{BA0F8566-A856-463D-B929-7A9C55EC78C6}" type="pres">
      <dgm:prSet presAssocID="{BC2DF37B-3AA9-4136-957E-F611B8BE0D86}" presName="aSpace" presStyleCnt="0"/>
      <dgm:spPr/>
    </dgm:pt>
  </dgm:ptLst>
  <dgm:cxnLst>
    <dgm:cxn modelId="{0CEBCD32-D345-4293-9BD5-AEE0CAAA663C}" srcId="{D7A2550A-9EE8-4063-B642-1A288EC33AE2}" destId="{60357135-2EF9-4A07-BBD7-80F7B230689F}" srcOrd="0" destOrd="0" parTransId="{662DEE18-F629-4494-845E-EBFC7AA179FD}" sibTransId="{1CAC04D1-532E-4014-85F6-7B48BC4A7119}"/>
    <dgm:cxn modelId="{DB2ADF51-2D6C-4663-9553-40608FCF323E}" type="presOf" srcId="{60357135-2EF9-4A07-BBD7-80F7B230689F}" destId="{2B3DAA0A-220E-40ED-A6B4-01509BF4F044}" srcOrd="0" destOrd="0" presId="urn:microsoft.com/office/officeart/2005/8/layout/pyramid2"/>
    <dgm:cxn modelId="{DC8D1872-0290-4EA7-B573-2A88C70FBCA6}" type="presOf" srcId="{B83800ED-76DD-42BF-8016-03119592A363}" destId="{3ED425D8-26C4-41BA-ADBF-F79B8CB79735}" srcOrd="0" destOrd="0" presId="urn:microsoft.com/office/officeart/2005/8/layout/pyramid2"/>
    <dgm:cxn modelId="{85809DA0-3B3A-4FE1-9D0E-1B8BB6D740E2}" type="presOf" srcId="{D7A2550A-9EE8-4063-B642-1A288EC33AE2}" destId="{71493F6B-CC36-4100-A95F-3EBF2111A70E}" srcOrd="0" destOrd="0" presId="urn:microsoft.com/office/officeart/2005/8/layout/pyramid2"/>
    <dgm:cxn modelId="{0E6E3DE4-557A-42B8-8FA7-23B52C3741AA}" srcId="{D7A2550A-9EE8-4063-B642-1A288EC33AE2}" destId="{B83800ED-76DD-42BF-8016-03119592A363}" srcOrd="1" destOrd="0" parTransId="{064FD16E-2ECB-49DD-8C6C-D8ABF8153882}" sibTransId="{9B79D69C-F113-47B6-8238-5E0A6291339E}"/>
    <dgm:cxn modelId="{D49E4AE9-0B5F-4636-9EC2-E0DADC8285E5}" type="presOf" srcId="{BC2DF37B-3AA9-4136-957E-F611B8BE0D86}" destId="{98A35631-F078-4633-AC47-6758783687A8}" srcOrd="0" destOrd="0" presId="urn:microsoft.com/office/officeart/2005/8/layout/pyramid2"/>
    <dgm:cxn modelId="{BE4A41F7-69A1-41A2-BE36-B008CAEC3DF5}" srcId="{D7A2550A-9EE8-4063-B642-1A288EC33AE2}" destId="{BC2DF37B-3AA9-4136-957E-F611B8BE0D86}" srcOrd="2" destOrd="0" parTransId="{6DA09E66-7A5C-49CE-B9BA-4E4A3F03B58A}" sibTransId="{C947F773-896A-4D93-B38E-405C8C9D5D69}"/>
    <dgm:cxn modelId="{7015DDDC-505C-4F7B-BFE8-3C2AAA897B96}" type="presParOf" srcId="{71493F6B-CC36-4100-A95F-3EBF2111A70E}" destId="{114FB911-9F52-47F5-B62D-52A7C782D5D7}" srcOrd="0" destOrd="0" presId="urn:microsoft.com/office/officeart/2005/8/layout/pyramid2"/>
    <dgm:cxn modelId="{841A9B13-A0E7-48A8-837A-8D795DE2B688}" type="presParOf" srcId="{71493F6B-CC36-4100-A95F-3EBF2111A70E}" destId="{84111B80-DD1F-4234-B9F4-73F364E19C8D}" srcOrd="1" destOrd="0" presId="urn:microsoft.com/office/officeart/2005/8/layout/pyramid2"/>
    <dgm:cxn modelId="{BD3FCED5-1C0B-4DDD-8FC2-F270875E664E}" type="presParOf" srcId="{84111B80-DD1F-4234-B9F4-73F364E19C8D}" destId="{2B3DAA0A-220E-40ED-A6B4-01509BF4F044}" srcOrd="0" destOrd="0" presId="urn:microsoft.com/office/officeart/2005/8/layout/pyramid2"/>
    <dgm:cxn modelId="{72D05C4F-2053-4192-AB9A-3C35CEE74ED8}" type="presParOf" srcId="{84111B80-DD1F-4234-B9F4-73F364E19C8D}" destId="{D4D0DD32-486F-439D-BAB7-9423554407EA}" srcOrd="1" destOrd="0" presId="urn:microsoft.com/office/officeart/2005/8/layout/pyramid2"/>
    <dgm:cxn modelId="{D5066011-F7D7-4E22-AD7F-A0CA07DD36B3}" type="presParOf" srcId="{84111B80-DD1F-4234-B9F4-73F364E19C8D}" destId="{3ED425D8-26C4-41BA-ADBF-F79B8CB79735}" srcOrd="2" destOrd="0" presId="urn:microsoft.com/office/officeart/2005/8/layout/pyramid2"/>
    <dgm:cxn modelId="{BCFA2B5A-416F-4C0F-B387-34A757A0BE82}" type="presParOf" srcId="{84111B80-DD1F-4234-B9F4-73F364E19C8D}" destId="{25C613D5-0994-403E-94FA-E5062034D165}" srcOrd="3" destOrd="0" presId="urn:microsoft.com/office/officeart/2005/8/layout/pyramid2"/>
    <dgm:cxn modelId="{5F261737-A812-4095-A536-7375BB3B6E72}" type="presParOf" srcId="{84111B80-DD1F-4234-B9F4-73F364E19C8D}" destId="{98A35631-F078-4633-AC47-6758783687A8}" srcOrd="4" destOrd="0" presId="urn:microsoft.com/office/officeart/2005/8/layout/pyramid2"/>
    <dgm:cxn modelId="{A877EED9-AD58-4826-B505-1B17B576D83B}" type="presParOf" srcId="{84111B80-DD1F-4234-B9F4-73F364E19C8D}" destId="{BA0F8566-A856-463D-B929-7A9C55EC78C6}" srcOrd="5"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4FB911-9F52-47F5-B62D-52A7C782D5D7}">
      <dsp:nvSpPr>
        <dsp:cNvPr id="0" name=""/>
        <dsp:cNvSpPr/>
      </dsp:nvSpPr>
      <dsp:spPr>
        <a:xfrm>
          <a:off x="2522815" y="0"/>
          <a:ext cx="3986213" cy="3986213"/>
        </a:xfrm>
        <a:prstGeom prst="triangl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3DAA0A-220E-40ED-A6B4-01509BF4F044}">
      <dsp:nvSpPr>
        <dsp:cNvPr id="0" name=""/>
        <dsp:cNvSpPr/>
      </dsp:nvSpPr>
      <dsp:spPr>
        <a:xfrm>
          <a:off x="4515921" y="400762"/>
          <a:ext cx="2591038" cy="943611"/>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CREATING KEYS</a:t>
          </a:r>
        </a:p>
      </dsp:txBody>
      <dsp:txXfrm>
        <a:off x="4561984" y="446825"/>
        <a:ext cx="2498912" cy="851485"/>
      </dsp:txXfrm>
    </dsp:sp>
    <dsp:sp modelId="{3ED425D8-26C4-41BA-ADBF-F79B8CB79735}">
      <dsp:nvSpPr>
        <dsp:cNvPr id="0" name=""/>
        <dsp:cNvSpPr/>
      </dsp:nvSpPr>
      <dsp:spPr>
        <a:xfrm>
          <a:off x="4515921" y="1462325"/>
          <a:ext cx="2591038" cy="943611"/>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ENCRYPTING MESSAGES</a:t>
          </a:r>
        </a:p>
        <a:p>
          <a:pPr marL="0" lvl="0" indent="0" algn="ctr" defTabSz="800100">
            <a:lnSpc>
              <a:spcPct val="90000"/>
            </a:lnSpc>
            <a:spcBef>
              <a:spcPct val="0"/>
            </a:spcBef>
            <a:spcAft>
              <a:spcPct val="35000"/>
            </a:spcAft>
            <a:buNone/>
          </a:pPr>
          <a:endParaRPr lang="en-US" sz="1800" kern="1200" dirty="0"/>
        </a:p>
      </dsp:txBody>
      <dsp:txXfrm>
        <a:off x="4561984" y="1508388"/>
        <a:ext cx="2498912" cy="851485"/>
      </dsp:txXfrm>
    </dsp:sp>
    <dsp:sp modelId="{98A35631-F078-4633-AC47-6758783687A8}">
      <dsp:nvSpPr>
        <dsp:cNvPr id="0" name=""/>
        <dsp:cNvSpPr/>
      </dsp:nvSpPr>
      <dsp:spPr>
        <a:xfrm>
          <a:off x="4515921" y="2523887"/>
          <a:ext cx="2591038" cy="943611"/>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DECRYPTING MESSAGES </a:t>
          </a:r>
        </a:p>
      </dsp:txBody>
      <dsp:txXfrm>
        <a:off x="4561984" y="2569950"/>
        <a:ext cx="2498912" cy="851485"/>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1/12/2023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g>
</file>

<file path=ppt/media/image2.jpg>
</file>

<file path=ppt/media/image3.jpg>
</file>

<file path=ppt/media/image4.pn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1/12/2023</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1/12/2023</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1/12/2023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1/12/2023</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1/12/2023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1/12/2023</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1/12/2023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1/12/2023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1/12/2023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1/12/2023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1/12/2023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1/12/2023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1/12/2023</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mathisintheair.org/wp/2018/04/sok-la-crittografia-incontra-la-magia/"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D9430-1CD8-D191-5F40-674573E571E0}"/>
              </a:ext>
            </a:extLst>
          </p:cNvPr>
          <p:cNvSpPr>
            <a:spLocks noGrp="1"/>
          </p:cNvSpPr>
          <p:nvPr>
            <p:ph type="title"/>
          </p:nvPr>
        </p:nvSpPr>
        <p:spPr/>
        <p:txBody>
          <a:bodyPr/>
          <a:lstStyle/>
          <a:p>
            <a:r>
              <a:rPr lang="en-IN" dirty="0"/>
              <a:t>DSTL LAB (KCS 303)</a:t>
            </a:r>
            <a:br>
              <a:rPr lang="en-IN" dirty="0"/>
            </a:br>
            <a:br>
              <a:rPr lang="en-IN" dirty="0"/>
            </a:br>
            <a:br>
              <a:rPr lang="en-IN" dirty="0"/>
            </a:br>
            <a:r>
              <a:rPr lang="en-IN" dirty="0"/>
              <a:t>PROJECT BASED LEARNING </a:t>
            </a:r>
          </a:p>
        </p:txBody>
      </p:sp>
      <p:sp>
        <p:nvSpPr>
          <p:cNvPr id="3" name="Text Placeholder 2">
            <a:extLst>
              <a:ext uri="{FF2B5EF4-FFF2-40B4-BE49-F238E27FC236}">
                <a16:creationId xmlns:a16="http://schemas.microsoft.com/office/drawing/2014/main" id="{4C738BDF-32D2-D524-0C6D-BC399C2D12EB}"/>
              </a:ext>
            </a:extLst>
          </p:cNvPr>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704019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RSA ALGORITHM…</a:t>
            </a:r>
          </a:p>
        </p:txBody>
      </p:sp>
      <p:sp>
        <p:nvSpPr>
          <p:cNvPr id="14" name="Text Placeholder 2"/>
          <p:cNvSpPr>
            <a:spLocks noGrp="1"/>
          </p:cNvSpPr>
          <p:nvPr>
            <p:ph type="body" idx="1"/>
          </p:nvPr>
        </p:nvSpPr>
        <p:spPr/>
        <p:txBody>
          <a:bodyPr/>
          <a:lstStyle/>
          <a:p>
            <a:r>
              <a:rPr lang="en-US" dirty="0"/>
              <a:t>TO ENCRYPT AND DECRYPT THE STRING</a:t>
            </a:r>
          </a:p>
        </p:txBody>
      </p:sp>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7E191-A8F4-CB90-C611-CA0395CB284F}"/>
              </a:ext>
            </a:extLst>
          </p:cNvPr>
          <p:cNvSpPr>
            <a:spLocks noGrp="1"/>
          </p:cNvSpPr>
          <p:nvPr>
            <p:ph type="title"/>
          </p:nvPr>
        </p:nvSpPr>
        <p:spPr/>
        <p:txBody>
          <a:bodyPr/>
          <a:lstStyle/>
          <a:p>
            <a:r>
              <a:rPr lang="en-IN" dirty="0"/>
              <a:t>RSA OVERVIEW</a:t>
            </a:r>
          </a:p>
        </p:txBody>
      </p:sp>
      <p:sp>
        <p:nvSpPr>
          <p:cNvPr id="3" name="Content Placeholder 2">
            <a:extLst>
              <a:ext uri="{FF2B5EF4-FFF2-40B4-BE49-F238E27FC236}">
                <a16:creationId xmlns:a16="http://schemas.microsoft.com/office/drawing/2014/main" id="{0A6E2390-A37C-0A13-7A4A-1622471D9064}"/>
              </a:ext>
            </a:extLst>
          </p:cNvPr>
          <p:cNvSpPr>
            <a:spLocks noGrp="1"/>
          </p:cNvSpPr>
          <p:nvPr>
            <p:ph idx="1"/>
          </p:nvPr>
        </p:nvSpPr>
        <p:spPr/>
        <p:txBody>
          <a:bodyPr>
            <a:normAutofit lnSpcReduction="10000"/>
          </a:bodyPr>
          <a:lstStyle/>
          <a:p>
            <a:r>
              <a:rPr lang="en-IN" dirty="0"/>
              <a:t>SOLUTION FOR THE EXAMPLE ASKED IN STARTING USING RSA ALGORITHMS:</a:t>
            </a:r>
          </a:p>
          <a:p>
            <a:pPr>
              <a:buFont typeface="Wingdings" panose="05000000000000000000" pitchFamily="2" charset="2"/>
              <a:buChar char="Ø"/>
            </a:pPr>
            <a:r>
              <a:rPr lang="en-IN" dirty="0"/>
              <a:t>Bob has two keys: public and private.</a:t>
            </a:r>
          </a:p>
          <a:p>
            <a:pPr>
              <a:buFont typeface="Wingdings" panose="05000000000000000000" pitchFamily="2" charset="2"/>
              <a:buChar char="Ø"/>
            </a:pPr>
            <a:r>
              <a:rPr lang="en-IN" dirty="0"/>
              <a:t>Everyone knows bob’s public key, but only he knows his private</a:t>
            </a:r>
          </a:p>
          <a:p>
            <a:pPr marL="0" indent="0">
              <a:buNone/>
            </a:pPr>
            <a:r>
              <a:rPr lang="en-IN" dirty="0"/>
              <a:t>    key.</a:t>
            </a:r>
          </a:p>
          <a:p>
            <a:pPr>
              <a:buFont typeface="Wingdings" panose="05000000000000000000" pitchFamily="2" charset="2"/>
              <a:buChar char="Ø"/>
            </a:pPr>
            <a:r>
              <a:rPr lang="en-IN" dirty="0"/>
              <a:t>Alice encrypts message using bob’s public key.</a:t>
            </a:r>
          </a:p>
          <a:p>
            <a:pPr>
              <a:buFont typeface="Wingdings" panose="05000000000000000000" pitchFamily="2" charset="2"/>
              <a:buChar char="Ø"/>
            </a:pPr>
            <a:r>
              <a:rPr lang="en-IN" dirty="0"/>
              <a:t>Bob decrypts message using private key.</a:t>
            </a:r>
          </a:p>
          <a:p>
            <a:pPr>
              <a:buFont typeface="Wingdings" panose="05000000000000000000" pitchFamily="2" charset="2"/>
              <a:buChar char="Ø"/>
            </a:pPr>
            <a:r>
              <a:rPr lang="en-IN" dirty="0"/>
              <a:t>Public key can encrypt, but not decrypt.</a:t>
            </a:r>
          </a:p>
          <a:p>
            <a:pPr>
              <a:buFont typeface="Wingdings" panose="05000000000000000000" pitchFamily="2" charset="2"/>
              <a:buChar char="Ø"/>
            </a:pPr>
            <a:r>
              <a:rPr lang="en-IN" dirty="0"/>
              <a:t>Therefore, no one can read message except Bob.</a:t>
            </a:r>
          </a:p>
          <a:p>
            <a:endParaRPr lang="en-IN" dirty="0"/>
          </a:p>
        </p:txBody>
      </p:sp>
      <p:pic>
        <p:nvPicPr>
          <p:cNvPr id="5" name="Picture 4">
            <a:extLst>
              <a:ext uri="{FF2B5EF4-FFF2-40B4-BE49-F238E27FC236}">
                <a16:creationId xmlns:a16="http://schemas.microsoft.com/office/drawing/2014/main" id="{E2545853-4C61-7D0C-D1F6-F0F0F2601F01}"/>
              </a:ext>
            </a:extLst>
          </p:cNvPr>
          <p:cNvPicPr>
            <a:picLocks noChangeAspect="1"/>
          </p:cNvPicPr>
          <p:nvPr/>
        </p:nvPicPr>
        <p:blipFill>
          <a:blip r:embed="rId2"/>
          <a:stretch>
            <a:fillRect/>
          </a:stretch>
        </p:blipFill>
        <p:spPr>
          <a:xfrm>
            <a:off x="8469297" y="3549101"/>
            <a:ext cx="2991774" cy="2469959"/>
          </a:xfrm>
          <a:prstGeom prst="rect">
            <a:avLst/>
          </a:prstGeom>
        </p:spPr>
      </p:pic>
    </p:spTree>
    <p:extLst>
      <p:ext uri="{BB962C8B-B14F-4D97-AF65-F5344CB8AC3E}">
        <p14:creationId xmlns:p14="http://schemas.microsoft.com/office/powerpoint/2010/main" val="427229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68856-07AA-8AD7-E244-E392F16EE838}"/>
              </a:ext>
            </a:extLst>
          </p:cNvPr>
          <p:cNvSpPr>
            <a:spLocks noGrp="1"/>
          </p:cNvSpPr>
          <p:nvPr>
            <p:ph type="title"/>
          </p:nvPr>
        </p:nvSpPr>
        <p:spPr/>
        <p:txBody>
          <a:bodyPr/>
          <a:lstStyle/>
          <a:p>
            <a:r>
              <a:rPr lang="en-IN" dirty="0"/>
              <a:t>WHY WE USED RSA ALGORITHM??</a:t>
            </a:r>
          </a:p>
        </p:txBody>
      </p:sp>
      <p:sp>
        <p:nvSpPr>
          <p:cNvPr id="3" name="Content Placeholder 2">
            <a:extLst>
              <a:ext uri="{FF2B5EF4-FFF2-40B4-BE49-F238E27FC236}">
                <a16:creationId xmlns:a16="http://schemas.microsoft.com/office/drawing/2014/main" id="{4F1B79B0-8260-2FE3-51EC-D9336C3DA59A}"/>
              </a:ext>
            </a:extLst>
          </p:cNvPr>
          <p:cNvSpPr>
            <a:spLocks noGrp="1"/>
          </p:cNvSpPr>
          <p:nvPr>
            <p:ph idx="1"/>
          </p:nvPr>
        </p:nvSpPr>
        <p:spPr/>
        <p:txBody>
          <a:bodyPr/>
          <a:lstStyle/>
          <a:p>
            <a:pPr marL="457200" indent="-457200">
              <a:buFont typeface="+mj-lt"/>
              <a:buAutoNum type="arabicPeriod"/>
            </a:pPr>
            <a:r>
              <a:rPr lang="en-US" dirty="0"/>
              <a:t>The opposite key from the one used to encrypt a message is used to decrypt it. This attribute is one reason why RSA has become the most widely used asymmetric algorithm: </a:t>
            </a:r>
          </a:p>
          <a:p>
            <a:pPr marL="0" indent="0">
              <a:buNone/>
            </a:pPr>
            <a:r>
              <a:rPr lang="en-US" dirty="0"/>
              <a:t>                                       It provides a method to assure the confidentiality,    integrity, authenticity, and non-repudiation of electronic communications and data storage.</a:t>
            </a:r>
          </a:p>
          <a:p>
            <a:pPr marL="0" indent="0">
              <a:buNone/>
            </a:pPr>
            <a:r>
              <a:rPr lang="en-US" dirty="0"/>
              <a:t>2. The RSA encrypt key is encrypt the image, so that it convert into cipher text format and it will be store as a text file. The opposite method of encryption, the reverse process is compute by another one decryption key of RSA algorithm and it decrypts the image from the cipher text.</a:t>
            </a:r>
            <a:endParaRPr lang="en-IN" dirty="0"/>
          </a:p>
        </p:txBody>
      </p:sp>
    </p:spTree>
    <p:extLst>
      <p:ext uri="{BB962C8B-B14F-4D97-AF65-F5344CB8AC3E}">
        <p14:creationId xmlns:p14="http://schemas.microsoft.com/office/powerpoint/2010/main" val="2076945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sz="5400" dirty="0"/>
              <a:t>RSA HAS THREE STEPS :</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28965121"/>
              </p:ext>
            </p:extLst>
          </p:nvPr>
        </p:nvGraphicFramePr>
        <p:xfrm>
          <a:off x="1279525" y="2190750"/>
          <a:ext cx="9629775" cy="3986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49699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CREATING KEYS </a:t>
            </a:r>
          </a:p>
        </p:txBody>
      </p:sp>
      <p:sp>
        <p:nvSpPr>
          <p:cNvPr id="3" name="Content Placeholder 2"/>
          <p:cNvSpPr>
            <a:spLocks noGrp="1"/>
          </p:cNvSpPr>
          <p:nvPr>
            <p:ph idx="1"/>
          </p:nvPr>
        </p:nvSpPr>
        <p:spPr/>
        <p:txBody>
          <a:bodyPr>
            <a:noAutofit/>
          </a:bodyPr>
          <a:lstStyle/>
          <a:p>
            <a:r>
              <a:rPr lang="en-GB" sz="2800" dirty="0"/>
              <a:t>ø (n) = 1, i.e., &gt;code&gt;d is the multiplicative inverse of e in mod ø (n) Select two large prime numbers x and y.</a:t>
            </a:r>
          </a:p>
          <a:p>
            <a:r>
              <a:rPr lang="en-GB" sz="2800" dirty="0"/>
              <a:t>Compute n = x * </a:t>
            </a:r>
            <a:r>
              <a:rPr lang="en-GB" sz="2800" dirty="0" err="1"/>
              <a:t>ywhere</a:t>
            </a:r>
            <a:r>
              <a:rPr lang="en-GB" sz="2800" dirty="0"/>
              <a:t> n is the modulus of private and the public key.</a:t>
            </a:r>
          </a:p>
          <a:p>
            <a:r>
              <a:rPr lang="en-GB" sz="2800" dirty="0"/>
              <a:t>Calculate totient function, ø (n) = (x − 1)(y − 1).</a:t>
            </a:r>
          </a:p>
          <a:p>
            <a:r>
              <a:rPr lang="en-GB" sz="2800" dirty="0"/>
              <a:t>Choose an integer e such that e is coprime to ø(n) and 1 &lt; e &lt; ø(n).e is the public key exponent used for encryption.</a:t>
            </a:r>
          </a:p>
          <a:p>
            <a:r>
              <a:rPr lang="en-GB" sz="2800" dirty="0"/>
              <a:t>Now choose  d, so that d · e mod </a:t>
            </a:r>
            <a:endParaRPr lang="en-US" sz="2800" dirty="0"/>
          </a:p>
        </p:txBody>
      </p:sp>
    </p:spTree>
    <p:extLst>
      <p:ext uri="{BB962C8B-B14F-4D97-AF65-F5344CB8AC3E}">
        <p14:creationId xmlns:p14="http://schemas.microsoft.com/office/powerpoint/2010/main" val="3856221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ENCRPTING KEYS</a:t>
            </a:r>
          </a:p>
        </p:txBody>
      </p:sp>
      <p:sp>
        <p:nvSpPr>
          <p:cNvPr id="3" name="Content Placeholder 2"/>
          <p:cNvSpPr>
            <a:spLocks noGrp="1"/>
          </p:cNvSpPr>
          <p:nvPr>
            <p:ph idx="1"/>
          </p:nvPr>
        </p:nvSpPr>
        <p:spPr/>
        <p:txBody>
          <a:bodyPr>
            <a:normAutofit/>
          </a:bodyPr>
          <a:lstStyle/>
          <a:p>
            <a:r>
              <a:rPr lang="en-GB" sz="3600" dirty="0"/>
              <a:t>Messages are encrypted using the Public key generated and is known to all.</a:t>
            </a:r>
          </a:p>
          <a:p>
            <a:r>
              <a:rPr lang="en-GB" sz="3600" dirty="0"/>
              <a:t>The public key is the function of both e and n i.e. {</a:t>
            </a:r>
            <a:r>
              <a:rPr lang="en-GB" sz="3600" dirty="0" err="1"/>
              <a:t>e,n</a:t>
            </a:r>
            <a:r>
              <a:rPr lang="en-GB" sz="3600" dirty="0"/>
              <a:t>}.</a:t>
            </a:r>
          </a:p>
          <a:p>
            <a:r>
              <a:rPr lang="en-GB" sz="3600" dirty="0"/>
              <a:t>If M is the message(plain text), then </a:t>
            </a:r>
            <a:r>
              <a:rPr lang="en-GB" sz="3600" dirty="0" err="1"/>
              <a:t>ciphertext</a:t>
            </a:r>
            <a:endParaRPr lang="en-GB" sz="3600" dirty="0"/>
          </a:p>
          <a:p>
            <a:pPr marL="0" indent="0">
              <a:buNone/>
            </a:pPr>
            <a:r>
              <a:rPr lang="en-GB" sz="3600" dirty="0"/>
              <a:t>                                        C = M ^ n( mod n )</a:t>
            </a:r>
            <a:endParaRPr lang="en-US" sz="3600" dirty="0"/>
          </a:p>
        </p:txBody>
      </p:sp>
    </p:spTree>
    <p:extLst>
      <p:ext uri="{BB962C8B-B14F-4D97-AF65-F5344CB8AC3E}">
        <p14:creationId xmlns:p14="http://schemas.microsoft.com/office/powerpoint/2010/main" val="700465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:DECRYPTING MESSAGES</a:t>
            </a:r>
          </a:p>
        </p:txBody>
      </p:sp>
      <p:sp>
        <p:nvSpPr>
          <p:cNvPr id="5" name="Content Placeholder 4"/>
          <p:cNvSpPr>
            <a:spLocks noGrp="1"/>
          </p:cNvSpPr>
          <p:nvPr>
            <p:ph idx="1"/>
          </p:nvPr>
        </p:nvSpPr>
        <p:spPr/>
        <p:txBody>
          <a:bodyPr/>
          <a:lstStyle/>
          <a:p>
            <a:r>
              <a:rPr lang="en-US" sz="3600" dirty="0"/>
              <a:t>The private key is the function of both d and n i.e. { </a:t>
            </a:r>
            <a:r>
              <a:rPr lang="en-US" sz="3600" dirty="0" err="1"/>
              <a:t>d,n</a:t>
            </a:r>
            <a:r>
              <a:rPr lang="en-US" sz="3600" dirty="0"/>
              <a:t> } .    </a:t>
            </a:r>
          </a:p>
          <a:p>
            <a:r>
              <a:rPr lang="en-US" sz="3600" dirty="0"/>
              <a:t>If c is the  encrypted cipher text, then the plain decrypted text M is</a:t>
            </a:r>
          </a:p>
          <a:p>
            <a:pPr marL="0" indent="0">
              <a:buNone/>
            </a:pPr>
            <a:r>
              <a:rPr lang="en-US" sz="3600" dirty="0"/>
              <a:t>                        M =  c ^d (mod n)                                              </a:t>
            </a:r>
            <a:r>
              <a:rPr lang="en-US" dirty="0"/>
              <a:t>                                   </a:t>
            </a:r>
          </a:p>
        </p:txBody>
      </p:sp>
    </p:spTree>
    <p:extLst>
      <p:ext uri="{BB962C8B-B14F-4D97-AF65-F5344CB8AC3E}">
        <p14:creationId xmlns:p14="http://schemas.microsoft.com/office/powerpoint/2010/main" val="465397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6493750"/>
          </a:xfrm>
        </p:spPr>
        <p:txBody>
          <a:bodyPr/>
          <a:lstStyle/>
          <a:p>
            <a:r>
              <a:rPr lang="en-US" dirty="0"/>
              <a:t>                             </a:t>
            </a:r>
            <a:r>
              <a:rPr lang="en-US" sz="5400" dirty="0"/>
              <a:t>RSA ALGORITHM</a:t>
            </a:r>
          </a:p>
        </p:txBody>
      </p:sp>
      <p:pic>
        <p:nvPicPr>
          <p:cNvPr id="3" name="Picture 2" descr="&lt;strong&gt;Thank You&lt;/strong&gt; - Wooden Tile Image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877"/>
            <a:ext cx="12191999" cy="6872877"/>
          </a:xfrm>
          <a:prstGeom prst="rect">
            <a:avLst/>
          </a:prstGeom>
        </p:spPr>
      </p:pic>
    </p:spTree>
    <p:extLst>
      <p:ext uri="{BB962C8B-B14F-4D97-AF65-F5344CB8AC3E}">
        <p14:creationId xmlns:p14="http://schemas.microsoft.com/office/powerpoint/2010/main" val="2902466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CRYPTOGRAPHY</a:t>
            </a:r>
          </a:p>
        </p:txBody>
      </p:sp>
      <p:sp>
        <p:nvSpPr>
          <p:cNvPr id="3" name="Subtitle 2"/>
          <p:cNvSpPr>
            <a:spLocks noGrp="1"/>
          </p:cNvSpPr>
          <p:nvPr>
            <p:ph type="subTitle" idx="1"/>
          </p:nvPr>
        </p:nvSpPr>
        <p:spPr/>
        <p:txBody>
          <a:bodyPr>
            <a:normAutofit fontScale="47500" lnSpcReduction="20000"/>
          </a:bodyPr>
          <a:lstStyle/>
          <a:p>
            <a:r>
              <a:rPr lang="en-US" dirty="0"/>
              <a:t>SUBMITTED TO                                                                                                                                 SUBMITTED BY</a:t>
            </a:r>
          </a:p>
          <a:p>
            <a:endParaRPr lang="en-US" dirty="0"/>
          </a:p>
          <a:p>
            <a:r>
              <a:rPr lang="en-US" dirty="0"/>
              <a:t>MISS JAYA SHARMA         </a:t>
            </a:r>
          </a:p>
          <a:p>
            <a:r>
              <a:rPr lang="en-US" dirty="0"/>
              <a:t>MR. ROHIT VASHISHT                                                                                                                  AANYA GOEL(2100290110002)</a:t>
            </a:r>
          </a:p>
          <a:p>
            <a:r>
              <a:rPr lang="en-US" dirty="0"/>
              <a:t>                                                                                                                                                               ANUSHKA GUPTA(2100290110033)</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E768D-72B0-DBFB-8D21-D0EA489C4DD5}"/>
              </a:ext>
            </a:extLst>
          </p:cNvPr>
          <p:cNvSpPr>
            <a:spLocks noGrp="1"/>
          </p:cNvSpPr>
          <p:nvPr>
            <p:ph type="title"/>
          </p:nvPr>
        </p:nvSpPr>
        <p:spPr/>
        <p:txBody>
          <a:bodyPr>
            <a:normAutofit/>
          </a:bodyPr>
          <a:lstStyle/>
          <a:p>
            <a:r>
              <a:rPr lang="en-IN" sz="7200" dirty="0"/>
              <a:t>CONTENTS </a:t>
            </a:r>
          </a:p>
        </p:txBody>
      </p:sp>
      <p:sp>
        <p:nvSpPr>
          <p:cNvPr id="3" name="Content Placeholder 2">
            <a:extLst>
              <a:ext uri="{FF2B5EF4-FFF2-40B4-BE49-F238E27FC236}">
                <a16:creationId xmlns:a16="http://schemas.microsoft.com/office/drawing/2014/main" id="{814C3492-D17E-93C4-7233-EA81F2398BA7}"/>
              </a:ext>
            </a:extLst>
          </p:cNvPr>
          <p:cNvSpPr>
            <a:spLocks noGrp="1"/>
          </p:cNvSpPr>
          <p:nvPr>
            <p:ph idx="1"/>
          </p:nvPr>
        </p:nvSpPr>
        <p:spPr/>
        <p:txBody>
          <a:bodyPr/>
          <a:lstStyle/>
          <a:p>
            <a:r>
              <a:rPr lang="en-IN" dirty="0"/>
              <a:t> INTRODUCTION OF CRYPTOGRAPHY</a:t>
            </a:r>
          </a:p>
          <a:p>
            <a:r>
              <a:rPr lang="en-IN" dirty="0"/>
              <a:t> USES IN DISCRETE MATHEMATICS </a:t>
            </a:r>
          </a:p>
          <a:p>
            <a:r>
              <a:rPr lang="en-IN" dirty="0"/>
              <a:t>RSA ALGORITHM</a:t>
            </a:r>
          </a:p>
          <a:p>
            <a:r>
              <a:rPr lang="en-IN" dirty="0"/>
              <a:t>STEPS OF RSA ALGORITHM</a:t>
            </a:r>
          </a:p>
          <a:p>
            <a:endParaRPr lang="en-IN" dirty="0"/>
          </a:p>
          <a:p>
            <a:endParaRPr lang="en-IN" dirty="0"/>
          </a:p>
          <a:p>
            <a:endParaRPr lang="en-IN" dirty="0"/>
          </a:p>
        </p:txBody>
      </p:sp>
    </p:spTree>
    <p:extLst>
      <p:ext uri="{BB962C8B-B14F-4D97-AF65-F5344CB8AC3E}">
        <p14:creationId xmlns:p14="http://schemas.microsoft.com/office/powerpoint/2010/main" val="3544503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INTRODUCTION ABOUT CRYPTOGRAPHY</a:t>
            </a:r>
          </a:p>
        </p:txBody>
      </p:sp>
      <p:sp>
        <p:nvSpPr>
          <p:cNvPr id="3" name="Content Placeholder 2"/>
          <p:cNvSpPr>
            <a:spLocks noGrp="1"/>
          </p:cNvSpPr>
          <p:nvPr>
            <p:ph idx="1"/>
          </p:nvPr>
        </p:nvSpPr>
        <p:spPr>
          <a:xfrm>
            <a:off x="1280160" y="2190749"/>
            <a:ext cx="10481534" cy="3986213"/>
          </a:xfrm>
        </p:spPr>
        <p:txBody>
          <a:bodyPr>
            <a:normAutofit/>
          </a:bodyPr>
          <a:lstStyle/>
          <a:p>
            <a:r>
              <a:rPr lang="en-US" dirty="0"/>
              <a:t>Cryptography is the study of techniques for secure transmission of information in the presence of adversaries.</a:t>
            </a:r>
          </a:p>
          <a:p>
            <a:r>
              <a:rPr lang="en-US" dirty="0"/>
              <a:t>Let’s take an example to understand it clearly.</a:t>
            </a:r>
          </a:p>
          <a:p>
            <a:endParaRPr lang="en-US" dirty="0"/>
          </a:p>
          <a:p>
            <a:endParaRPr lang="en-US" dirty="0"/>
          </a:p>
          <a:p>
            <a:r>
              <a:rPr lang="en-US" dirty="0"/>
              <a:t>How can Alice send secret messages to Bob</a:t>
            </a:r>
          </a:p>
          <a:p>
            <a:pPr marL="0" indent="0">
              <a:buNone/>
            </a:pPr>
            <a:r>
              <a:rPr lang="en-US" dirty="0"/>
              <a:t> without Eve being able to read them?</a:t>
            </a:r>
          </a:p>
          <a:p>
            <a:endParaRPr lang="en-US" dirty="0"/>
          </a:p>
          <a:p>
            <a:endParaRPr lang="en-US" dirty="0"/>
          </a:p>
          <a:p>
            <a:endParaRPr lang="en-US" dirty="0"/>
          </a:p>
          <a:p>
            <a:endParaRPr lang="en-US" dirty="0"/>
          </a:p>
          <a:p>
            <a:endParaRPr lang="en-US" dirty="0"/>
          </a:p>
          <a:p>
            <a:endParaRPr lang="en-US" dirty="0"/>
          </a:p>
          <a:p>
            <a:endParaRPr lang="en-US" dirty="0"/>
          </a:p>
        </p:txBody>
      </p:sp>
      <p:pic>
        <p:nvPicPr>
          <p:cNvPr id="6" name="Picture 5">
            <a:extLst>
              <a:ext uri="{FF2B5EF4-FFF2-40B4-BE49-F238E27FC236}">
                <a16:creationId xmlns:a16="http://schemas.microsoft.com/office/drawing/2014/main" id="{49BF996D-4D33-4A15-67EE-01D1E72FE7B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678706" y="3453377"/>
            <a:ext cx="4885765" cy="1681714"/>
          </a:xfrm>
          <a:prstGeom prst="rect">
            <a:avLst/>
          </a:prstGeom>
        </p:spPr>
      </p:pic>
    </p:spTree>
    <p:extLst>
      <p:ext uri="{BB962C8B-B14F-4D97-AF65-F5344CB8AC3E}">
        <p14:creationId xmlns:p14="http://schemas.microsoft.com/office/powerpoint/2010/main" val="62898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28667801-9224-D1A0-C245-9F8966B10899}"/>
              </a:ext>
            </a:extLst>
          </p:cNvPr>
          <p:cNvSpPr/>
          <p:nvPr/>
        </p:nvSpPr>
        <p:spPr>
          <a:xfrm>
            <a:off x="506027" y="1562470"/>
            <a:ext cx="2059620" cy="1740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Oval 2">
            <a:extLst>
              <a:ext uri="{FF2B5EF4-FFF2-40B4-BE49-F238E27FC236}">
                <a16:creationId xmlns:a16="http://schemas.microsoft.com/office/drawing/2014/main" id="{C5934711-55EF-A074-C702-05D8DDC2D5DC}"/>
              </a:ext>
            </a:extLst>
          </p:cNvPr>
          <p:cNvSpPr/>
          <p:nvPr/>
        </p:nvSpPr>
        <p:spPr>
          <a:xfrm>
            <a:off x="9019713" y="1660124"/>
            <a:ext cx="2059620" cy="16423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9E787106-E98D-B21B-B8F9-309070E5F6DD}"/>
              </a:ext>
            </a:extLst>
          </p:cNvPr>
          <p:cNvSpPr/>
          <p:nvPr/>
        </p:nvSpPr>
        <p:spPr>
          <a:xfrm>
            <a:off x="945471" y="4181382"/>
            <a:ext cx="1154097" cy="40837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Arrow Connector 5">
            <a:extLst>
              <a:ext uri="{FF2B5EF4-FFF2-40B4-BE49-F238E27FC236}">
                <a16:creationId xmlns:a16="http://schemas.microsoft.com/office/drawing/2014/main" id="{643A02F5-98F7-C291-2ADF-A4D882839EE1}"/>
              </a:ext>
            </a:extLst>
          </p:cNvPr>
          <p:cNvCxnSpPr>
            <a:cxnSpLocks/>
          </p:cNvCxnSpPr>
          <p:nvPr/>
        </p:nvCxnSpPr>
        <p:spPr>
          <a:xfrm>
            <a:off x="2246050" y="4376691"/>
            <a:ext cx="10120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5F959A89-140A-A9DB-BB76-80D86D57DA87}"/>
              </a:ext>
            </a:extLst>
          </p:cNvPr>
          <p:cNvPicPr>
            <a:picLocks noChangeAspect="1"/>
          </p:cNvPicPr>
          <p:nvPr/>
        </p:nvPicPr>
        <p:blipFill>
          <a:blip r:embed="rId2"/>
          <a:stretch>
            <a:fillRect/>
          </a:stretch>
        </p:blipFill>
        <p:spPr>
          <a:xfrm>
            <a:off x="5432283" y="4096776"/>
            <a:ext cx="1381318" cy="590632"/>
          </a:xfrm>
          <a:prstGeom prst="rect">
            <a:avLst/>
          </a:prstGeom>
        </p:spPr>
      </p:pic>
      <p:pic>
        <p:nvPicPr>
          <p:cNvPr id="20" name="Picture 19">
            <a:extLst>
              <a:ext uri="{FF2B5EF4-FFF2-40B4-BE49-F238E27FC236}">
                <a16:creationId xmlns:a16="http://schemas.microsoft.com/office/drawing/2014/main" id="{B40A8FFD-A011-680E-3AAB-C2FE008E5293}"/>
              </a:ext>
            </a:extLst>
          </p:cNvPr>
          <p:cNvPicPr>
            <a:picLocks noChangeAspect="1"/>
          </p:cNvPicPr>
          <p:nvPr/>
        </p:nvPicPr>
        <p:blipFill>
          <a:blip r:embed="rId2"/>
          <a:stretch>
            <a:fillRect/>
          </a:stretch>
        </p:blipFill>
        <p:spPr>
          <a:xfrm>
            <a:off x="9489070" y="4081375"/>
            <a:ext cx="1381318" cy="590632"/>
          </a:xfrm>
          <a:prstGeom prst="rect">
            <a:avLst/>
          </a:prstGeom>
        </p:spPr>
      </p:pic>
      <p:pic>
        <p:nvPicPr>
          <p:cNvPr id="22" name="Picture 21">
            <a:extLst>
              <a:ext uri="{FF2B5EF4-FFF2-40B4-BE49-F238E27FC236}">
                <a16:creationId xmlns:a16="http://schemas.microsoft.com/office/drawing/2014/main" id="{DDA14737-5011-493F-1B55-1052F91A5F16}"/>
              </a:ext>
            </a:extLst>
          </p:cNvPr>
          <p:cNvPicPr>
            <a:picLocks noChangeAspect="1"/>
          </p:cNvPicPr>
          <p:nvPr/>
        </p:nvPicPr>
        <p:blipFill>
          <a:blip r:embed="rId2"/>
          <a:stretch>
            <a:fillRect/>
          </a:stretch>
        </p:blipFill>
        <p:spPr>
          <a:xfrm>
            <a:off x="3283579" y="5424256"/>
            <a:ext cx="1381318" cy="590632"/>
          </a:xfrm>
          <a:prstGeom prst="rect">
            <a:avLst/>
          </a:prstGeom>
        </p:spPr>
      </p:pic>
      <p:pic>
        <p:nvPicPr>
          <p:cNvPr id="24" name="Picture 23">
            <a:extLst>
              <a:ext uri="{FF2B5EF4-FFF2-40B4-BE49-F238E27FC236}">
                <a16:creationId xmlns:a16="http://schemas.microsoft.com/office/drawing/2014/main" id="{8E9BA564-F506-DACC-095F-C6E78D745608}"/>
              </a:ext>
            </a:extLst>
          </p:cNvPr>
          <p:cNvPicPr>
            <a:picLocks noChangeAspect="1"/>
          </p:cNvPicPr>
          <p:nvPr/>
        </p:nvPicPr>
        <p:blipFill>
          <a:blip r:embed="rId2"/>
          <a:stretch>
            <a:fillRect/>
          </a:stretch>
        </p:blipFill>
        <p:spPr>
          <a:xfrm>
            <a:off x="7603145" y="5424256"/>
            <a:ext cx="1381318" cy="590632"/>
          </a:xfrm>
          <a:prstGeom prst="rect">
            <a:avLst/>
          </a:prstGeom>
        </p:spPr>
      </p:pic>
      <p:cxnSp>
        <p:nvCxnSpPr>
          <p:cNvPr id="30" name="Straight Arrow Connector 29">
            <a:extLst>
              <a:ext uri="{FF2B5EF4-FFF2-40B4-BE49-F238E27FC236}">
                <a16:creationId xmlns:a16="http://schemas.microsoft.com/office/drawing/2014/main" id="{B6A17D9B-EA4D-9878-9C94-B129A540BFC3}"/>
              </a:ext>
            </a:extLst>
          </p:cNvPr>
          <p:cNvCxnSpPr/>
          <p:nvPr/>
        </p:nvCxnSpPr>
        <p:spPr>
          <a:xfrm>
            <a:off x="4367814" y="4392092"/>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DE0E631-F108-136D-0D0F-F3F582C86D3B}"/>
              </a:ext>
            </a:extLst>
          </p:cNvPr>
          <p:cNvCxnSpPr/>
          <p:nvPr/>
        </p:nvCxnSpPr>
        <p:spPr>
          <a:xfrm flipV="1">
            <a:off x="6977849" y="4385568"/>
            <a:ext cx="549255" cy="6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4EC12115-67C0-DF49-D148-16ED48032945}"/>
              </a:ext>
            </a:extLst>
          </p:cNvPr>
          <p:cNvCxnSpPr/>
          <p:nvPr/>
        </p:nvCxnSpPr>
        <p:spPr>
          <a:xfrm>
            <a:off x="8753383" y="4452902"/>
            <a:ext cx="63919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A838283-4942-A666-4AD8-39D963240ABA}"/>
              </a:ext>
            </a:extLst>
          </p:cNvPr>
          <p:cNvCxnSpPr/>
          <p:nvPr/>
        </p:nvCxnSpPr>
        <p:spPr>
          <a:xfrm flipV="1">
            <a:off x="3906175" y="4824429"/>
            <a:ext cx="0" cy="484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13309F28-7155-9AC9-C36C-09C04298B01A}"/>
              </a:ext>
            </a:extLst>
          </p:cNvPr>
          <p:cNvCxnSpPr/>
          <p:nvPr/>
        </p:nvCxnSpPr>
        <p:spPr>
          <a:xfrm flipV="1">
            <a:off x="8217763" y="4918229"/>
            <a:ext cx="0" cy="5060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C3411443-8C0F-EF3E-55DA-DE860916C12D}"/>
              </a:ext>
            </a:extLst>
          </p:cNvPr>
          <p:cNvSpPr txBox="1"/>
          <p:nvPr/>
        </p:nvSpPr>
        <p:spPr>
          <a:xfrm>
            <a:off x="945471" y="4181382"/>
            <a:ext cx="1136331" cy="307777"/>
          </a:xfrm>
          <a:prstGeom prst="rect">
            <a:avLst/>
          </a:prstGeom>
          <a:noFill/>
        </p:spPr>
        <p:txBody>
          <a:bodyPr wrap="square" rtlCol="0">
            <a:spAutoFit/>
          </a:bodyPr>
          <a:lstStyle/>
          <a:p>
            <a:r>
              <a:rPr lang="en-IN" sz="1400" dirty="0"/>
              <a:t>SECRET TEXT</a:t>
            </a:r>
          </a:p>
        </p:txBody>
      </p:sp>
      <p:sp>
        <p:nvSpPr>
          <p:cNvPr id="40" name="TextBox 39">
            <a:extLst>
              <a:ext uri="{FF2B5EF4-FFF2-40B4-BE49-F238E27FC236}">
                <a16:creationId xmlns:a16="http://schemas.microsoft.com/office/drawing/2014/main" id="{0BA0B593-CBAE-D013-B19B-832417F4087B}"/>
              </a:ext>
            </a:extLst>
          </p:cNvPr>
          <p:cNvSpPr txBox="1"/>
          <p:nvPr/>
        </p:nvSpPr>
        <p:spPr>
          <a:xfrm>
            <a:off x="5431460" y="4181382"/>
            <a:ext cx="1590188" cy="369332"/>
          </a:xfrm>
          <a:prstGeom prst="rect">
            <a:avLst/>
          </a:prstGeom>
          <a:noFill/>
        </p:spPr>
        <p:txBody>
          <a:bodyPr wrap="square" rtlCol="0">
            <a:spAutoFit/>
          </a:bodyPr>
          <a:lstStyle/>
          <a:p>
            <a:r>
              <a:rPr lang="en-IN" dirty="0"/>
              <a:t>  CIPHER</a:t>
            </a:r>
          </a:p>
        </p:txBody>
      </p:sp>
      <p:sp>
        <p:nvSpPr>
          <p:cNvPr id="41" name="TextBox 40">
            <a:extLst>
              <a:ext uri="{FF2B5EF4-FFF2-40B4-BE49-F238E27FC236}">
                <a16:creationId xmlns:a16="http://schemas.microsoft.com/office/drawing/2014/main" id="{FC4CEA9F-75E7-5586-5991-F9E094D1A285}"/>
              </a:ext>
            </a:extLst>
          </p:cNvPr>
          <p:cNvSpPr txBox="1"/>
          <p:nvPr/>
        </p:nvSpPr>
        <p:spPr>
          <a:xfrm>
            <a:off x="9522251" y="4207426"/>
            <a:ext cx="1272995" cy="307777"/>
          </a:xfrm>
          <a:prstGeom prst="rect">
            <a:avLst/>
          </a:prstGeom>
          <a:noFill/>
        </p:spPr>
        <p:txBody>
          <a:bodyPr wrap="square" rtlCol="0">
            <a:spAutoFit/>
          </a:bodyPr>
          <a:lstStyle/>
          <a:p>
            <a:r>
              <a:rPr lang="en-IN" sz="1400" dirty="0"/>
              <a:t>SECRET TEXT</a:t>
            </a:r>
          </a:p>
        </p:txBody>
      </p:sp>
      <p:sp>
        <p:nvSpPr>
          <p:cNvPr id="42" name="TextBox 41">
            <a:extLst>
              <a:ext uri="{FF2B5EF4-FFF2-40B4-BE49-F238E27FC236}">
                <a16:creationId xmlns:a16="http://schemas.microsoft.com/office/drawing/2014/main" id="{557BAC89-98C5-39C0-6B2B-D5FEB6196AFF}"/>
              </a:ext>
            </a:extLst>
          </p:cNvPr>
          <p:cNvSpPr txBox="1"/>
          <p:nvPr/>
        </p:nvSpPr>
        <p:spPr>
          <a:xfrm>
            <a:off x="3366118" y="5565682"/>
            <a:ext cx="1216240" cy="307777"/>
          </a:xfrm>
          <a:prstGeom prst="rect">
            <a:avLst/>
          </a:prstGeom>
          <a:noFill/>
        </p:spPr>
        <p:txBody>
          <a:bodyPr wrap="square" rtlCol="0">
            <a:spAutoFit/>
          </a:bodyPr>
          <a:lstStyle/>
          <a:p>
            <a:r>
              <a:rPr lang="en-IN" sz="1400" dirty="0"/>
              <a:t>PUBLIC KEY</a:t>
            </a:r>
          </a:p>
        </p:txBody>
      </p:sp>
      <p:sp>
        <p:nvSpPr>
          <p:cNvPr id="43" name="TextBox 42">
            <a:extLst>
              <a:ext uri="{FF2B5EF4-FFF2-40B4-BE49-F238E27FC236}">
                <a16:creationId xmlns:a16="http://schemas.microsoft.com/office/drawing/2014/main" id="{353C366B-8017-4A43-A49A-92D48A3D734E}"/>
              </a:ext>
            </a:extLst>
          </p:cNvPr>
          <p:cNvSpPr txBox="1"/>
          <p:nvPr/>
        </p:nvSpPr>
        <p:spPr>
          <a:xfrm>
            <a:off x="7679186" y="5603312"/>
            <a:ext cx="1229236" cy="307777"/>
          </a:xfrm>
          <a:prstGeom prst="rect">
            <a:avLst/>
          </a:prstGeom>
          <a:noFill/>
        </p:spPr>
        <p:txBody>
          <a:bodyPr wrap="square" rtlCol="0">
            <a:spAutoFit/>
          </a:bodyPr>
          <a:lstStyle/>
          <a:p>
            <a:r>
              <a:rPr lang="en-IN" sz="1400" dirty="0"/>
              <a:t>PRIVATE KEY</a:t>
            </a:r>
          </a:p>
        </p:txBody>
      </p:sp>
      <p:sp>
        <p:nvSpPr>
          <p:cNvPr id="5" name="TextBox 4"/>
          <p:cNvSpPr txBox="1"/>
          <p:nvPr/>
        </p:nvSpPr>
        <p:spPr>
          <a:xfrm>
            <a:off x="945471" y="2142309"/>
            <a:ext cx="1136331" cy="400110"/>
          </a:xfrm>
          <a:prstGeom prst="rect">
            <a:avLst/>
          </a:prstGeom>
          <a:noFill/>
        </p:spPr>
        <p:txBody>
          <a:bodyPr wrap="square" rtlCol="0">
            <a:spAutoFit/>
          </a:bodyPr>
          <a:lstStyle/>
          <a:p>
            <a:r>
              <a:rPr lang="en-US" sz="2000" dirty="0"/>
              <a:t>SENDER</a:t>
            </a:r>
          </a:p>
        </p:txBody>
      </p:sp>
      <p:sp>
        <p:nvSpPr>
          <p:cNvPr id="9" name="TextBox 8"/>
          <p:cNvSpPr txBox="1"/>
          <p:nvPr/>
        </p:nvSpPr>
        <p:spPr>
          <a:xfrm>
            <a:off x="9392575" y="2351314"/>
            <a:ext cx="1266715" cy="400110"/>
          </a:xfrm>
          <a:prstGeom prst="rect">
            <a:avLst/>
          </a:prstGeom>
          <a:noFill/>
        </p:spPr>
        <p:txBody>
          <a:bodyPr wrap="square" rtlCol="0">
            <a:spAutoFit/>
          </a:bodyPr>
          <a:lstStyle/>
          <a:p>
            <a:r>
              <a:rPr lang="en-US" sz="2000" dirty="0"/>
              <a:t>RECIPIENT</a:t>
            </a:r>
          </a:p>
        </p:txBody>
      </p:sp>
      <p:pic>
        <p:nvPicPr>
          <p:cNvPr id="16" name="Picture 15" descr="Padlock &lt;strong&gt;Lock&lt;/strong&gt; Locked · Free vector graphic on Pixabay"/>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04587" y="3814134"/>
            <a:ext cx="949971" cy="1001344"/>
          </a:xfrm>
          <a:prstGeom prst="rect">
            <a:avLst/>
          </a:prstGeom>
        </p:spPr>
      </p:pic>
      <p:pic>
        <p:nvPicPr>
          <p:cNvPr id="33" name="Picture 32" descr="Padlock &lt;strong&gt;Lock&lt;/strong&gt; Locked · Free vector graphic on Pixabay"/>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76350" y="3916885"/>
            <a:ext cx="949971" cy="1001344"/>
          </a:xfrm>
          <a:prstGeom prst="rect">
            <a:avLst/>
          </a:prstGeom>
        </p:spPr>
      </p:pic>
      <p:sp>
        <p:nvSpPr>
          <p:cNvPr id="17" name="Oval 16"/>
          <p:cNvSpPr/>
          <p:nvPr/>
        </p:nvSpPr>
        <p:spPr>
          <a:xfrm>
            <a:off x="2938509" y="2595345"/>
            <a:ext cx="1954168" cy="914400"/>
          </a:xfrm>
          <a:prstGeom prst="ellipse">
            <a:avLst/>
          </a:prstGeom>
          <a:blipFill>
            <a:blip r:embed="rId4"/>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7033424" y="2595345"/>
            <a:ext cx="1954168" cy="914400"/>
          </a:xfrm>
          <a:prstGeom prst="ellipse">
            <a:avLst/>
          </a:prstGeom>
          <a:blipFill>
            <a:blip r:embed="rId4"/>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3307473" y="2682136"/>
            <a:ext cx="1216240" cy="523220"/>
          </a:xfrm>
          <a:prstGeom prst="rect">
            <a:avLst/>
          </a:prstGeom>
          <a:noFill/>
        </p:spPr>
        <p:txBody>
          <a:bodyPr wrap="square" rtlCol="0">
            <a:spAutoFit/>
          </a:bodyPr>
          <a:lstStyle/>
          <a:p>
            <a:r>
              <a:rPr lang="en-US" sz="1400" dirty="0"/>
              <a:t>  </a:t>
            </a:r>
          </a:p>
          <a:p>
            <a:r>
              <a:rPr lang="en-US" sz="1400" dirty="0"/>
              <a:t>ENCRYPTION</a:t>
            </a:r>
          </a:p>
        </p:txBody>
      </p:sp>
      <p:sp>
        <p:nvSpPr>
          <p:cNvPr id="21" name="TextBox 20"/>
          <p:cNvSpPr txBox="1"/>
          <p:nvPr/>
        </p:nvSpPr>
        <p:spPr>
          <a:xfrm>
            <a:off x="7252476" y="2751424"/>
            <a:ext cx="1500907" cy="584775"/>
          </a:xfrm>
          <a:prstGeom prst="rect">
            <a:avLst/>
          </a:prstGeom>
          <a:noFill/>
        </p:spPr>
        <p:txBody>
          <a:bodyPr wrap="square" rtlCol="0">
            <a:spAutoFit/>
          </a:bodyPr>
          <a:lstStyle/>
          <a:p>
            <a:r>
              <a:rPr lang="en-US" sz="1600" dirty="0"/>
              <a:t>    </a:t>
            </a:r>
          </a:p>
          <a:p>
            <a:r>
              <a:rPr lang="en-US" sz="1600" dirty="0"/>
              <a:t>     DECRYPTION</a:t>
            </a:r>
          </a:p>
        </p:txBody>
      </p:sp>
      <p:sp>
        <p:nvSpPr>
          <p:cNvPr id="12" name="TextBox 11">
            <a:extLst>
              <a:ext uri="{FF2B5EF4-FFF2-40B4-BE49-F238E27FC236}">
                <a16:creationId xmlns:a16="http://schemas.microsoft.com/office/drawing/2014/main" id="{D902D0FA-76DC-E406-0E89-9DD036AE6DC6}"/>
              </a:ext>
            </a:extLst>
          </p:cNvPr>
          <p:cNvSpPr txBox="1"/>
          <p:nvPr/>
        </p:nvSpPr>
        <p:spPr>
          <a:xfrm>
            <a:off x="399494" y="471373"/>
            <a:ext cx="5406501" cy="584775"/>
          </a:xfrm>
          <a:prstGeom prst="rect">
            <a:avLst/>
          </a:prstGeom>
          <a:noFill/>
        </p:spPr>
        <p:txBody>
          <a:bodyPr wrap="square" rtlCol="0">
            <a:spAutoFit/>
          </a:bodyPr>
          <a:lstStyle/>
          <a:p>
            <a:r>
              <a:rPr lang="en-IN" sz="3200" dirty="0"/>
              <a:t>PROCESS OF CRYPTOGRAPHY :</a:t>
            </a:r>
            <a:endParaRPr lang="en-IN" dirty="0"/>
          </a:p>
        </p:txBody>
      </p:sp>
    </p:spTree>
    <p:extLst>
      <p:ext uri="{BB962C8B-B14F-4D97-AF65-F5344CB8AC3E}">
        <p14:creationId xmlns:p14="http://schemas.microsoft.com/office/powerpoint/2010/main" val="2602610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CRYPTOGRAPHY IN DISCRETE MATH..</a:t>
            </a:r>
          </a:p>
        </p:txBody>
      </p:sp>
      <p:sp>
        <p:nvSpPr>
          <p:cNvPr id="14" name="Content Placeholder 2"/>
          <p:cNvSpPr>
            <a:spLocks noGrp="1"/>
          </p:cNvSpPr>
          <p:nvPr>
            <p:ph idx="1"/>
          </p:nvPr>
        </p:nvSpPr>
        <p:spPr>
          <a:xfrm>
            <a:off x="1280160" y="2190749"/>
            <a:ext cx="9628632" cy="4200908"/>
          </a:xfrm>
        </p:spPr>
        <p:txBody>
          <a:bodyPr>
            <a:normAutofit/>
          </a:bodyPr>
          <a:lstStyle/>
          <a:p>
            <a:pPr marL="0" indent="0">
              <a:buNone/>
            </a:pPr>
            <a:endParaRPr lang="en-US" dirty="0"/>
          </a:p>
          <a:p>
            <a:r>
              <a:rPr lang="en-US" dirty="0"/>
              <a:t>The field of cryptography, which is the study of how to create security structures and passwords for computers and other electronic systems, is based entirely on discrete mathematics.</a:t>
            </a:r>
          </a:p>
          <a:p>
            <a:r>
              <a:rPr lang="en-US" dirty="0"/>
              <a:t> This is partly because computers send information in discrete — or separate and distinct — bits. Number theory, one important part of discrete math, allows cryptographers to create and break numerical passwords.</a:t>
            </a:r>
          </a:p>
          <a:p>
            <a:r>
              <a:rPr lang="en-US" dirty="0"/>
              <a:t> Because of the quantity of money and the amount of confidential information involved, cryptographers must first have a solid background in number theory to show they can provide secure passwords and encryption methods.</a:t>
            </a:r>
          </a:p>
          <a:p>
            <a:pPr marL="0" indent="0">
              <a:buNone/>
            </a:pPr>
            <a:endParaRPr lang="en-US"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8B1EE-107E-C212-E40A-5B6E6E3945FE}"/>
              </a:ext>
            </a:extLst>
          </p:cNvPr>
          <p:cNvSpPr>
            <a:spLocks noGrp="1"/>
          </p:cNvSpPr>
          <p:nvPr>
            <p:ph type="title"/>
          </p:nvPr>
        </p:nvSpPr>
        <p:spPr/>
        <p:txBody>
          <a:bodyPr/>
          <a:lstStyle/>
          <a:p>
            <a:r>
              <a:rPr lang="en-IN" dirty="0"/>
              <a:t>  </a:t>
            </a:r>
            <a:r>
              <a:rPr lang="en-IN" sz="4000" b="1" dirty="0"/>
              <a:t>NUMBER THEORY IN CRYPTOGRAPHY</a:t>
            </a:r>
          </a:p>
        </p:txBody>
      </p:sp>
      <p:sp>
        <p:nvSpPr>
          <p:cNvPr id="3" name="Content Placeholder 2">
            <a:extLst>
              <a:ext uri="{FF2B5EF4-FFF2-40B4-BE49-F238E27FC236}">
                <a16:creationId xmlns:a16="http://schemas.microsoft.com/office/drawing/2014/main" id="{8578E8B9-4290-7E0A-BFBE-34307899100D}"/>
              </a:ext>
            </a:extLst>
          </p:cNvPr>
          <p:cNvSpPr>
            <a:spLocks noGrp="1"/>
          </p:cNvSpPr>
          <p:nvPr>
            <p:ph idx="1"/>
          </p:nvPr>
        </p:nvSpPr>
        <p:spPr/>
        <p:txBody>
          <a:bodyPr>
            <a:normAutofit/>
          </a:bodyPr>
          <a:lstStyle/>
          <a:p>
            <a:pPr marL="0" indent="0">
              <a:buNone/>
            </a:pPr>
            <a:r>
              <a:rPr lang="en-US" sz="3200" dirty="0"/>
              <a:t>Applications of number theory allow the development of mathematical algorithms that can make information (data) unintelligible to everyone except for intended users. In addition, mathematical algorithms can provide real physical security to data—allowing only authorized users to delete or update data.</a:t>
            </a:r>
            <a:endParaRPr lang="en-IN" sz="3200" dirty="0"/>
          </a:p>
        </p:txBody>
      </p:sp>
    </p:spTree>
    <p:extLst>
      <p:ext uri="{BB962C8B-B14F-4D97-AF65-F5344CB8AC3E}">
        <p14:creationId xmlns:p14="http://schemas.microsoft.com/office/powerpoint/2010/main" val="111450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sz="8000" dirty="0"/>
              <a:t>CRYPTOGRAPHY</a:t>
            </a:r>
          </a:p>
        </p:txBody>
      </p:sp>
      <p:sp>
        <p:nvSpPr>
          <p:cNvPr id="3" name="Content Placeholder 2"/>
          <p:cNvSpPr>
            <a:spLocks noGrp="1"/>
          </p:cNvSpPr>
          <p:nvPr>
            <p:ph idx="1"/>
          </p:nvPr>
        </p:nvSpPr>
        <p:spPr/>
        <p:txBody>
          <a:bodyPr/>
          <a:lstStyle/>
          <a:p>
            <a:pPr marL="0" indent="0">
              <a:buNone/>
            </a:pPr>
            <a:r>
              <a:rPr lang="en-GB" dirty="0"/>
              <a:t>A message is plaintext (sometimes called </a:t>
            </a:r>
            <a:r>
              <a:rPr lang="en-GB" dirty="0" err="1"/>
              <a:t>cleartext</a:t>
            </a:r>
            <a:r>
              <a:rPr lang="en-GB" dirty="0"/>
              <a:t>). The process of disguising a message in such a way as to hide its substance is encryption. An encrypted message is </a:t>
            </a:r>
            <a:r>
              <a:rPr lang="en-GB" dirty="0" err="1"/>
              <a:t>ciphertext</a:t>
            </a:r>
            <a:r>
              <a:rPr lang="en-GB" dirty="0"/>
              <a:t>. The process of turning </a:t>
            </a:r>
            <a:r>
              <a:rPr lang="en-GB" dirty="0" err="1"/>
              <a:t>ciphertext</a:t>
            </a:r>
            <a:r>
              <a:rPr lang="en-GB" dirty="0"/>
              <a:t> back into plaintext is decryption.</a:t>
            </a:r>
          </a:p>
          <a:p>
            <a:pPr marL="0" indent="0">
              <a:buNone/>
            </a:pPr>
            <a:r>
              <a:rPr lang="en-GB" dirty="0"/>
              <a:t>A cipher (or cypher) is an algorithm for performing encryption or decryption—a series of well-defined steps that can be followed as a procedure.</a:t>
            </a:r>
          </a:p>
          <a:p>
            <a:pPr marL="0" indent="0">
              <a:buNone/>
            </a:pPr>
            <a:endParaRPr lang="en-US" dirty="0"/>
          </a:p>
        </p:txBody>
      </p:sp>
      <p:pic>
        <p:nvPicPr>
          <p:cNvPr id="4" name="Picture 3"/>
          <p:cNvPicPr>
            <a:picLocks noChangeAspect="1"/>
          </p:cNvPicPr>
          <p:nvPr/>
        </p:nvPicPr>
        <p:blipFill>
          <a:blip r:embed="rId2"/>
          <a:stretch>
            <a:fillRect/>
          </a:stretch>
        </p:blipFill>
        <p:spPr>
          <a:xfrm>
            <a:off x="4140926" y="4491094"/>
            <a:ext cx="7811588" cy="2048161"/>
          </a:xfrm>
          <a:prstGeom prst="rect">
            <a:avLst/>
          </a:prstGeom>
        </p:spPr>
      </p:pic>
    </p:spTree>
    <p:extLst>
      <p:ext uri="{BB962C8B-B14F-4D97-AF65-F5344CB8AC3E}">
        <p14:creationId xmlns:p14="http://schemas.microsoft.com/office/powerpoint/2010/main" val="2673657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half" idx="2"/>
          </p:nvPr>
        </p:nvSpPr>
        <p:spPr/>
        <p:txBody>
          <a:bodyPr>
            <a:noAutofit/>
          </a:bodyPr>
          <a:lstStyle/>
          <a:p>
            <a:r>
              <a:rPr lang="en-US" sz="5400" dirty="0"/>
              <a:t>WHAT IS RSA ALGORITHM???</a:t>
            </a:r>
          </a:p>
        </p:txBody>
      </p:sp>
      <p:pic>
        <p:nvPicPr>
          <p:cNvPr id="5" name="Content Placeholder 4"/>
          <p:cNvPicPr>
            <a:picLocks noGrp="1" noChangeAspect="1"/>
          </p:cNvPicPr>
          <p:nvPr>
            <p:ph idx="1"/>
          </p:nvPr>
        </p:nvPicPr>
        <p:blipFill>
          <a:blip r:embed="rId2"/>
          <a:stretch>
            <a:fillRect/>
          </a:stretch>
        </p:blipFill>
        <p:spPr>
          <a:xfrm>
            <a:off x="6460573" y="2465388"/>
            <a:ext cx="3290404" cy="3711575"/>
          </a:xfrm>
          <a:prstGeom prst="rect">
            <a:avLst/>
          </a:prstGeom>
        </p:spPr>
      </p:pic>
    </p:spTree>
    <p:extLst>
      <p:ext uri="{BB962C8B-B14F-4D97-AF65-F5344CB8AC3E}">
        <p14:creationId xmlns:p14="http://schemas.microsoft.com/office/powerpoint/2010/main" val="2336875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548</TotalTime>
  <Words>805</Words>
  <Application>Microsoft Office PowerPoint</Application>
  <PresentationFormat>Widescreen</PresentationFormat>
  <Paragraphs>83</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Calibri</vt:lpstr>
      <vt:lpstr>Wingdings</vt:lpstr>
      <vt:lpstr>Educational subjects 16x9</vt:lpstr>
      <vt:lpstr>DSTL LAB (KCS 303)   PROJECT BASED LEARNING </vt:lpstr>
      <vt:lpstr>CRYPTOGRAPHY</vt:lpstr>
      <vt:lpstr>CONTENTS </vt:lpstr>
      <vt:lpstr>          INTRODUCTION ABOUT CRYPTOGRAPHY</vt:lpstr>
      <vt:lpstr>PowerPoint Presentation</vt:lpstr>
      <vt:lpstr>CRYPTOGRAPHY IN DISCRETE MATH..</vt:lpstr>
      <vt:lpstr>  NUMBER THEORY IN CRYPTOGRAPHY</vt:lpstr>
      <vt:lpstr>                CRYPTOGRAPHY</vt:lpstr>
      <vt:lpstr>PowerPoint Presentation</vt:lpstr>
      <vt:lpstr>RSA ALGORITHM…</vt:lpstr>
      <vt:lpstr>RSA OVERVIEW</vt:lpstr>
      <vt:lpstr>WHY WE USED RSA ALGORITHM??</vt:lpstr>
      <vt:lpstr>         RSA HAS THREE STEPS :</vt:lpstr>
      <vt:lpstr>STEP 1: CREATING KEYS </vt:lpstr>
      <vt:lpstr>STEP 2: ENCRPTING KEYS</vt:lpstr>
      <vt:lpstr>STEP 3 :DECRYPTING MESSAGES</vt:lpstr>
      <vt:lpstr>                             RSA ALGORITHM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CRYPTOGRAPHY….</dc:title>
  <dc:creator>Aanya Goel</dc:creator>
  <cp:lastModifiedBy>ANUSHKA GUPTA</cp:lastModifiedBy>
  <cp:revision>15</cp:revision>
  <dcterms:created xsi:type="dcterms:W3CDTF">2023-01-11T08:25:43Z</dcterms:created>
  <dcterms:modified xsi:type="dcterms:W3CDTF">2023-01-12T10:33:12Z</dcterms:modified>
</cp:coreProperties>
</file>

<file path=docProps/thumbnail.jpeg>
</file>